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70" r:id="rId10"/>
    <p:sldId id="261" r:id="rId11"/>
    <p:sldId id="262" r:id="rId12"/>
    <p:sldId id="263" r:id="rId13"/>
    <p:sldId id="264" r:id="rId14"/>
    <p:sldId id="265" r:id="rId15"/>
    <p:sldId id="266" r:id="rId16"/>
    <p:sldId id="267" r:id="rId17"/>
    <p:sldId id="268" r:id="rId18"/>
    <p:sldId id="269" r:id="rId19"/>
  </p:sldIdLst>
  <p:sldSz cx="12192000" cy="6858000"/>
  <p:notesSz cx="6858000" cy="9144000"/>
  <p:embeddedFontLst>
    <p:embeddedFont>
      <p:font typeface="Century Gothic" panose="020B0502020202020204" pitchFamily="34" charset="0"/>
      <p:regular r:id="rId21"/>
      <p:bold r:id="rId22"/>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6" y="132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customschemas.google.com/relationships/presentationmetadata" Target="meta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0185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7.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6.JP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Anthony Vigil</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hlinkClick r:id="" action="ppaction://media"/>
            <a:extLst>
              <a:ext uri="{FF2B5EF4-FFF2-40B4-BE49-F238E27FC236}">
                <a16:creationId xmlns:a16="http://schemas.microsoft.com/office/drawing/2014/main" id="{DF586450-88D8-329A-0972-A47119CCA69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0" t="-245890" r="-245890" b="-245890"/>
          <a:stretch>
            <a:fillRect/>
          </a:stretch>
        </p:blipFill>
        <p:spPr>
          <a:xfrm>
            <a:off x="10052304" y="4718304"/>
            <a:ext cx="2057400" cy="2057400"/>
          </a:xfrm>
          <a:prstGeom prst="ellipse">
            <a:avLst/>
          </a:prstGeom>
        </p:spPr>
      </p:pic>
      <p:sp>
        <p:nvSpPr>
          <p:cNvPr id="10" name="TextBox 9">
            <a:extLst>
              <a:ext uri="{FF2B5EF4-FFF2-40B4-BE49-F238E27FC236}">
                <a16:creationId xmlns:a16="http://schemas.microsoft.com/office/drawing/2014/main" id="{02EE6164-A52C-DF9E-7189-BF9FBA3F85CC}"/>
              </a:ext>
            </a:extLst>
          </p:cNvPr>
          <p:cNvSpPr txBox="1"/>
          <p:nvPr/>
        </p:nvSpPr>
        <p:spPr>
          <a:xfrm>
            <a:off x="252189" y="5570260"/>
            <a:ext cx="3927944" cy="738664"/>
          </a:xfrm>
          <a:prstGeom prst="rect">
            <a:avLst/>
          </a:prstGeom>
          <a:noFill/>
        </p:spPr>
        <p:txBody>
          <a:bodyPr wrap="square" rtlCol="0">
            <a:spAutoFit/>
          </a:bodyPr>
          <a:lstStyle/>
          <a:p>
            <a:r>
              <a:rPr lang="en-US" dirty="0">
                <a:solidFill>
                  <a:schemeClr val="bg1"/>
                </a:solidFill>
                <a:latin typeface="Century Gothic" panose="020B0502020202020204" pitchFamily="34" charset="0"/>
              </a:rPr>
              <a:t>Anthony Vigil</a:t>
            </a:r>
          </a:p>
          <a:p>
            <a:r>
              <a:rPr lang="en-US" dirty="0">
                <a:solidFill>
                  <a:schemeClr val="bg1"/>
                </a:solidFill>
                <a:latin typeface="Century Gothic" panose="020B0502020202020204" pitchFamily="34" charset="0"/>
              </a:rPr>
              <a:t>06/12/23</a:t>
            </a:r>
          </a:p>
          <a:p>
            <a:r>
              <a:rPr lang="en-US" dirty="0">
                <a:solidFill>
                  <a:schemeClr val="bg1"/>
                </a:solidFill>
                <a:latin typeface="Century Gothic" panose="020B0502020202020204" pitchFamily="34" charset="0"/>
              </a:rPr>
              <a:t>Project Two: Security Policy Presentation</a:t>
            </a:r>
          </a:p>
        </p:txBody>
      </p:sp>
      <p:sp>
        <p:nvSpPr>
          <p:cNvPr id="11" name="TextBox 10">
            <a:extLst>
              <a:ext uri="{FF2B5EF4-FFF2-40B4-BE49-F238E27FC236}">
                <a16:creationId xmlns:a16="http://schemas.microsoft.com/office/drawing/2014/main" id="{15803A1E-9F8A-5F7F-5A97-2646F9D4F627}"/>
              </a:ext>
            </a:extLst>
          </p:cNvPr>
          <p:cNvSpPr txBox="1"/>
          <p:nvPr/>
        </p:nvSpPr>
        <p:spPr>
          <a:xfrm>
            <a:off x="252189" y="6308924"/>
            <a:ext cx="5295569"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Video Link: https://youtu.be/wjOHw1qKltU</a:t>
            </a:r>
          </a:p>
        </p:txBody>
      </p:sp>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368">
        <p159:morph option="byObject"/>
      </p:transition>
    </mc:Choice>
    <mc:Fallback>
      <p:transition spd="slow" advTm="143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D12293A-5FF7-1FDD-4611-E048C3577A2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4675">
        <p159:morph option="byObject"/>
      </p:transition>
    </mc:Choice>
    <mc:Fallback>
      <p:transition spd="slow" advTm="346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dirty="0"/>
              <a:t>The </a:t>
            </a:r>
            <a:r>
              <a:rPr lang="en-US" sz="2400" dirty="0" err="1"/>
              <a:t>DevSecOps</a:t>
            </a:r>
            <a:r>
              <a:rPr lang="en-US" sz="2400" dirty="0"/>
              <a:t> pipeline is a secure coding method that has a full circle approach to enforcing a policy that has an infrastructure built on efficiency keeping the code secure.</a:t>
            </a:r>
          </a:p>
          <a:p>
            <a:pPr marL="685800" lvl="1" indent="-228600" algn="l" rtl="0">
              <a:lnSpc>
                <a:spcPct val="90000"/>
              </a:lnSpc>
              <a:spcBef>
                <a:spcPts val="0"/>
              </a:spcBef>
              <a:spcAft>
                <a:spcPts val="0"/>
              </a:spcAft>
              <a:buClr>
                <a:schemeClr val="lt1"/>
              </a:buClr>
              <a:buSzPts val="2000"/>
              <a:buChar char="•"/>
            </a:pPr>
            <a:endParaRPr lang="en-US" sz="2400" dirty="0"/>
          </a:p>
          <a:p>
            <a:pPr marL="685800" lvl="1" indent="-228600" algn="l" rtl="0">
              <a:lnSpc>
                <a:spcPct val="90000"/>
              </a:lnSpc>
              <a:spcBef>
                <a:spcPts val="0"/>
              </a:spcBef>
              <a:spcAft>
                <a:spcPts val="0"/>
              </a:spcAft>
              <a:buClr>
                <a:schemeClr val="lt1"/>
              </a:buClr>
              <a:buSzPts val="2000"/>
              <a:buChar char="•"/>
            </a:pPr>
            <a:r>
              <a:rPr lang="en-US" sz="2400" dirty="0"/>
              <a:t>This is a solid structure for the system as it would keep the defense in depth in mind while also making sure the testing is done early. This helps detect and prevent vulnerabilities and flaws.</a:t>
            </a:r>
            <a:endParaRPr sz="2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0E12094-9A73-06D5-412C-7FEA0869D84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034">
        <p159:morph option="byObject"/>
      </p:transition>
    </mc:Choice>
    <mc:Fallback>
      <p:transition spd="slow" advTm="310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t>The risks include not confirming if it is 100% secure. You should always assume the system or code is vulnerable or has warnings as it can help prevent future breaches and hacking. It is important to stay up to date on the code and use all sources available to help prevent hacking. </a:t>
            </a:r>
            <a:endParaRPr sz="2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82B3C43-253A-2566-4B43-2842A89B22B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5447">
        <p159:morph option="byObject"/>
      </p:transition>
    </mc:Choice>
    <mc:Fallback>
      <p:transition spd="slow" advTm="354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Keep up to date with all the security threats and trends </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Maintain high level of security by always testing the code</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Implement coding best practices</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Keep everything simple and effective</a:t>
            </a:r>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7F15C5D-F021-0799-0D45-D0DD59A4828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2616">
        <p159:morph option="byObject"/>
      </p:transition>
    </mc:Choice>
    <mc:Fallback>
      <p:transition spd="slow" advTm="226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82600">
              <a:buSzPts val="2200"/>
            </a:pPr>
            <a:r>
              <a:rPr lang="en-US" sz="2400" dirty="0"/>
              <a:t>In conclusion, by acknowledging the principles and practicing the standards mentioned in this presentation, our plan to create and maintain a secure code is efficient. Implementing a zero-trust policy when accessing both information inside and out of the network will keep safety at a high level. Ensuring all the sensitive information is secure is beneficial for all parties. </a:t>
            </a:r>
            <a:endParaRPr sz="24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36A32CF-78FA-4417-857C-9BDD9C241C3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788"/>
    </mc:Choice>
    <mc:Fallback>
      <p:transition spd="slow" advTm="26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indent="-457200">
              <a:spcBef>
                <a:spcPts val="0"/>
              </a:spcBef>
              <a:buSzPts val="2200"/>
              <a:buFont typeface="+mj-lt"/>
              <a:buAutoNum type="arabicPeriod"/>
            </a:pPr>
            <a:r>
              <a:rPr lang="en-US" i="1" dirty="0" err="1">
                <a:effectLst/>
              </a:rPr>
              <a:t>Cppcheck</a:t>
            </a:r>
            <a:r>
              <a:rPr lang="en-US" dirty="0">
                <a:effectLst/>
              </a:rPr>
              <a:t>, cppcheck.sourceforge.io/. Accessed 12 June 2023. </a:t>
            </a:r>
          </a:p>
          <a:p>
            <a:pPr indent="-457200">
              <a:spcBef>
                <a:spcPts val="0"/>
              </a:spcBef>
              <a:buSzPts val="2200"/>
              <a:buFont typeface="+mj-lt"/>
              <a:buAutoNum type="arabicPeriod"/>
            </a:pPr>
            <a:r>
              <a:rPr lang="en-US" dirty="0" err="1">
                <a:effectLst/>
              </a:rPr>
              <a:t>Mylonas</a:t>
            </a:r>
            <a:r>
              <a:rPr lang="en-US" dirty="0">
                <a:effectLst/>
              </a:rPr>
              <a:t>, Leo. “What Is AAA Security? An Introduction to Authentication, </a:t>
            </a:r>
            <a:r>
              <a:rPr lang="en-US" dirty="0" err="1">
                <a:effectLst/>
              </a:rPr>
              <a:t>Authorisation</a:t>
            </a:r>
            <a:r>
              <a:rPr lang="en-US" dirty="0">
                <a:effectLst/>
              </a:rPr>
              <a:t> and Accounting.” </a:t>
            </a:r>
            <a:r>
              <a:rPr lang="en-US" i="1" dirty="0" err="1">
                <a:effectLst/>
              </a:rPr>
              <a:t>Codebots</a:t>
            </a:r>
            <a:r>
              <a:rPr lang="en-US" dirty="0">
                <a:effectLst/>
              </a:rPr>
              <a:t>, 27 Nov. 2018, codebots.com/application-security/aaa-security-an-introduction-to-authentication-authorisation-accounting. </a:t>
            </a:r>
          </a:p>
          <a:p>
            <a:pPr indent="-457200">
              <a:spcBef>
                <a:spcPts val="0"/>
              </a:spcBef>
              <a:buSzPts val="2200"/>
              <a:buFont typeface="+mj-lt"/>
              <a:buAutoNum type="arabicPeriod"/>
            </a:pPr>
            <a:r>
              <a:rPr lang="en-US" dirty="0">
                <a:effectLst/>
              </a:rPr>
              <a:t>“Top 10 Secure Coding Practices.” </a:t>
            </a:r>
            <a:r>
              <a:rPr lang="en-US" i="1" dirty="0">
                <a:effectLst/>
              </a:rPr>
              <a:t>Top 10 Secure Coding Practices - CERT Secure Coding - Confluence</a:t>
            </a:r>
            <a:r>
              <a:rPr lang="en-US" dirty="0">
                <a:effectLst/>
              </a:rPr>
              <a:t>, wiki.sei.cmu.edu/confluence/display/</a:t>
            </a:r>
            <a:r>
              <a:rPr lang="en-US" dirty="0" err="1">
                <a:effectLst/>
              </a:rPr>
              <a:t>seccode</a:t>
            </a:r>
            <a:r>
              <a:rPr lang="en-US" dirty="0">
                <a:effectLst/>
              </a:rPr>
              <a:t>/Top+10+Secure+Coding+Practices?focusedCommentId=88044413. Accessed 12 June 2023. </a:t>
            </a:r>
          </a:p>
          <a:p>
            <a:pPr marL="342900">
              <a:spcBef>
                <a:spcPts val="0"/>
              </a:spcBef>
              <a:buSzPts val="2200"/>
            </a:pPr>
            <a:endParaRPr lang="en-US" dirty="0">
              <a:effectLst/>
            </a:endParaRP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1A5E981-5EBD-2BE5-F2F9-FA29E95CBBD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80"/>
    </mc:Choice>
    <mc:Fallback>
      <p:transition spd="slow" advTm="8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7317188" y="2565626"/>
            <a:ext cx="3528391" cy="4024125"/>
          </a:xfrm>
          <a:prstGeom prst="rect">
            <a:avLst/>
          </a:prstGeom>
          <a:noFill/>
          <a:ln>
            <a:noFill/>
          </a:ln>
        </p:spPr>
        <p:txBody>
          <a:bodyPr spcFirstLastPara="1" wrap="square" lIns="91425" tIns="45700" rIns="91425" bIns="45700" anchor="t" anchorCtr="0">
            <a:normAutofit fontScale="92500" lnSpcReduction="20000"/>
          </a:bodyPr>
          <a:lstStyle/>
          <a:p>
            <a:pPr marL="685800" lvl="0" indent="0" algn="l" rtl="0">
              <a:lnSpc>
                <a:spcPct val="90000"/>
              </a:lnSpc>
              <a:spcBef>
                <a:spcPts val="0"/>
              </a:spcBef>
              <a:spcAft>
                <a:spcPts val="0"/>
              </a:spcAft>
              <a:buSzPts val="1800"/>
              <a:buNone/>
            </a:pPr>
            <a:r>
              <a:rPr lang="en-US" dirty="0"/>
              <a:t>This model is to give an overview of the detailed methods of defense that are utilized to maintain secure coding.</a:t>
            </a:r>
          </a:p>
          <a:p>
            <a:pPr marL="685800" lvl="0" indent="0" algn="l" rtl="0">
              <a:lnSpc>
                <a:spcPct val="90000"/>
              </a:lnSpc>
              <a:spcBef>
                <a:spcPts val="0"/>
              </a:spcBef>
              <a:spcAft>
                <a:spcPts val="0"/>
              </a:spcAft>
              <a:buSzPts val="1800"/>
              <a:buNone/>
            </a:pPr>
            <a:endParaRPr lang="en-US" dirty="0"/>
          </a:p>
          <a:p>
            <a:pPr marL="685800" lvl="0" indent="0" algn="l" rtl="0">
              <a:lnSpc>
                <a:spcPct val="90000"/>
              </a:lnSpc>
              <a:spcBef>
                <a:spcPts val="0"/>
              </a:spcBef>
              <a:spcAft>
                <a:spcPts val="0"/>
              </a:spcAft>
              <a:buSzPts val="1800"/>
              <a:buNone/>
            </a:pPr>
            <a:r>
              <a:rPr lang="en-US" dirty="0"/>
              <a:t>Defense in depth refers to the approach in information security where the security mechanisms are layered to create a stronger protection against all risks within the system.</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284941" y="2565626"/>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742CCB69-351A-80B4-576A-24EE2D63716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0" t="-245890" r="-245890" b="-24589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27567">
        <p:fade/>
      </p:transition>
    </mc:Choice>
    <mc:Fallback>
      <p:transition spd="med" advTm="27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AA8792AC-76DA-8B92-C7FA-4903841AB86E}"/>
              </a:ext>
            </a:extLst>
          </p:cNvPr>
          <p:cNvGraphicFramePr>
            <a:graphicFrameLocks noGrp="1"/>
          </p:cNvGraphicFramePr>
          <p:nvPr>
            <p:extLst>
              <p:ext uri="{D42A27DB-BD31-4B8C-83A1-F6EECF244321}">
                <p14:modId xmlns:p14="http://schemas.microsoft.com/office/powerpoint/2010/main" val="484060591"/>
              </p:ext>
            </p:extLst>
          </p:nvPr>
        </p:nvGraphicFramePr>
        <p:xfrm>
          <a:off x="4349997" y="2057401"/>
          <a:ext cx="6314984" cy="4603243"/>
        </p:xfrm>
        <a:graphic>
          <a:graphicData uri="http://schemas.openxmlformats.org/drawingml/2006/table">
            <a:tbl>
              <a:tblPr firstRow="1" bandRow="1">
                <a:tableStyleId>{802198C4-3087-4945-87E3-76CBB3509B7E}</a:tableStyleId>
              </a:tblPr>
              <a:tblGrid>
                <a:gridCol w="1578746">
                  <a:extLst>
                    <a:ext uri="{9D8B030D-6E8A-4147-A177-3AD203B41FA5}">
                      <a16:colId xmlns:a16="http://schemas.microsoft.com/office/drawing/2014/main" val="2682631120"/>
                    </a:ext>
                  </a:extLst>
                </a:gridCol>
                <a:gridCol w="1578746">
                  <a:extLst>
                    <a:ext uri="{9D8B030D-6E8A-4147-A177-3AD203B41FA5}">
                      <a16:colId xmlns:a16="http://schemas.microsoft.com/office/drawing/2014/main" val="4565205"/>
                    </a:ext>
                  </a:extLst>
                </a:gridCol>
                <a:gridCol w="1578746">
                  <a:extLst>
                    <a:ext uri="{9D8B030D-6E8A-4147-A177-3AD203B41FA5}">
                      <a16:colId xmlns:a16="http://schemas.microsoft.com/office/drawing/2014/main" val="920326244"/>
                    </a:ext>
                  </a:extLst>
                </a:gridCol>
                <a:gridCol w="1578746">
                  <a:extLst>
                    <a:ext uri="{9D8B030D-6E8A-4147-A177-3AD203B41FA5}">
                      <a16:colId xmlns:a16="http://schemas.microsoft.com/office/drawing/2014/main" val="893517194"/>
                    </a:ext>
                  </a:extLst>
                </a:gridCol>
              </a:tblGrid>
              <a:tr h="401082">
                <a:tc rowSpan="2">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600" b="0" i="0" u="none" strike="noStrike" cap="none" dirty="0">
                          <a:solidFill>
                            <a:schemeClr val="tx1"/>
                          </a:solidFill>
                          <a:latin typeface="Century Gothic"/>
                          <a:sym typeface="Century Gothic"/>
                        </a:rPr>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gridSpan="3">
                  <a:txBody>
                    <a:bodyPr/>
                    <a:lstStyle/>
                    <a:p>
                      <a:pPr algn="ctr">
                        <a:lnSpc>
                          <a:spcPct val="200000"/>
                        </a:lnSpc>
                      </a:pPr>
                      <a:r>
                        <a:rPr lang="en-US" sz="1600" b="0" i="0" u="none" strike="noStrike" cap="none" dirty="0">
                          <a:solidFill>
                            <a:schemeClr val="tx1"/>
                          </a:solidFill>
                          <a:latin typeface="Century Gothic"/>
                          <a:sym typeface="Century Gothic"/>
                        </a:rPr>
                        <a:t>SEVERITY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r>
                        <a:rPr lang="en-US" dirty="0"/>
                        <a:t>Severity</a:t>
                      </a:r>
                    </a:p>
                  </a:txBody>
                  <a:tcPr>
                    <a:solidFill>
                      <a:srgbClr val="FFC000"/>
                    </a:solidFill>
                  </a:tcPr>
                </a:tc>
                <a:tc hMerge="1">
                  <a:txBody>
                    <a:bodyPr/>
                    <a:lstStyle/>
                    <a:p>
                      <a:endParaRPr lang="en-US" dirty="0"/>
                    </a:p>
                  </a:txBody>
                  <a:tcPr>
                    <a:solidFill>
                      <a:srgbClr val="FFC000"/>
                    </a:solidFill>
                  </a:tcPr>
                </a:tc>
                <a:extLst>
                  <a:ext uri="{0D108BD9-81ED-4DB2-BD59-A6C34878D82A}">
                    <a16:rowId xmlns:a16="http://schemas.microsoft.com/office/drawing/2014/main" val="330214618"/>
                  </a:ext>
                </a:extLst>
              </a:tr>
              <a:tr h="401082">
                <a:tc vMerge="1">
                  <a:txBody>
                    <a:bodyPr/>
                    <a:lstStyle/>
                    <a:p>
                      <a:endParaRPr lang="en-US" dirty="0"/>
                    </a:p>
                  </a:txBody>
                  <a:tcPr>
                    <a:solidFill>
                      <a:srgbClr val="FFC000"/>
                    </a:solidFill>
                  </a:tcPr>
                </a:tc>
                <a:tc>
                  <a:txBody>
                    <a:bodyPr/>
                    <a:lstStyle/>
                    <a:p>
                      <a:pPr algn="ctr">
                        <a:lnSpc>
                          <a:spcPct val="200000"/>
                        </a:lnSpc>
                      </a:pPr>
                      <a:r>
                        <a:rPr lang="en-US" sz="1600" b="0" i="0" u="none" strike="noStrike" cap="none" dirty="0">
                          <a:solidFill>
                            <a:schemeClr val="tx1"/>
                          </a:solidFill>
                          <a:latin typeface="Century Gothic"/>
                          <a:sym typeface="Century Gothic"/>
                        </a:rPr>
                        <a:t>LOW HARM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r>
                        <a:rPr lang="en-US" sz="1600" b="0" i="0" u="none" strike="noStrike" cap="none" dirty="0">
                          <a:solidFill>
                            <a:schemeClr val="tx1"/>
                          </a:solidFill>
                          <a:latin typeface="Century Gothic"/>
                          <a:sym typeface="Century Gothic"/>
                        </a:rPr>
                        <a:t>MEDIUM HARM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r>
                        <a:rPr lang="en-US" sz="1600" b="0" i="0" u="none" strike="noStrike" cap="none" dirty="0">
                          <a:solidFill>
                            <a:schemeClr val="tx1"/>
                          </a:solidFill>
                          <a:latin typeface="Century Gothic"/>
                          <a:sym typeface="Century Gothic"/>
                        </a:rPr>
                        <a:t>HIGH HARM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557020553"/>
                  </a:ext>
                </a:extLst>
              </a:tr>
              <a:tr h="1382290">
                <a:tc>
                  <a:txBody>
                    <a:bodyPr/>
                    <a:lstStyle/>
                    <a:p>
                      <a:pPr algn="ctr">
                        <a:lnSpc>
                          <a:spcPct val="200000"/>
                        </a:lnSpc>
                      </a:pPr>
                      <a:r>
                        <a:rPr lang="en-US" sz="1600" b="0" i="0" u="none" strike="noStrike" cap="none" dirty="0">
                          <a:solidFill>
                            <a:schemeClr val="tx1"/>
                          </a:solidFill>
                          <a:latin typeface="Century Gothic"/>
                          <a:sym typeface="Century Gothic"/>
                        </a:rPr>
                        <a:t>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STD-004-CPP</a:t>
                      </a:r>
                    </a:p>
                    <a:p>
                      <a:pPr algn="ctr">
                        <a:lnSpc>
                          <a:spcPct val="200000"/>
                        </a:lnSpc>
                      </a:pPr>
                      <a:r>
                        <a:rPr lang="en-US" sz="1400" b="0" i="0" u="none" strike="noStrike" cap="none" dirty="0">
                          <a:solidFill>
                            <a:schemeClr val="tx1"/>
                          </a:solidFill>
                          <a:latin typeface="Century Gothic"/>
                          <a:sym typeface="Century Gothic"/>
                        </a:rPr>
                        <a:t>STD-005-CPP</a:t>
                      </a:r>
                    </a:p>
                    <a:p>
                      <a:pPr algn="ctr">
                        <a:lnSpc>
                          <a:spcPct val="200000"/>
                        </a:lnSpc>
                      </a:pPr>
                      <a:r>
                        <a:rPr lang="en-US" sz="1400" b="0" i="0" u="none" strike="noStrike" cap="none" dirty="0">
                          <a:solidFill>
                            <a:schemeClr val="tx1"/>
                          </a:solidFill>
                          <a:latin typeface="Century Gothic"/>
                          <a:sym typeface="Century Gothic"/>
                        </a:rPr>
                        <a:t>STD-009-CPP</a:t>
                      </a:r>
                    </a:p>
                    <a:p>
                      <a:pPr algn="ctr">
                        <a:lnSpc>
                          <a:spcPct val="200000"/>
                        </a:lnSpc>
                      </a:pPr>
                      <a:r>
                        <a:rPr lang="en-US" sz="1400" b="0" i="0" u="none" strike="noStrike" cap="none" dirty="0">
                          <a:solidFill>
                            <a:schemeClr val="tx1"/>
                          </a:solidFill>
                          <a:latin typeface="Century Gothic"/>
                          <a:sym typeface="Century Gothic"/>
                        </a:rPr>
                        <a:t>STD-010-CPP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094752222"/>
                  </a:ext>
                </a:extLst>
              </a:tr>
              <a:tr h="802876">
                <a:tc>
                  <a:txBody>
                    <a:bodyPr/>
                    <a:lstStyle/>
                    <a:p>
                      <a:pPr algn="ctr">
                        <a:lnSpc>
                          <a:spcPct val="200000"/>
                        </a:lnSpc>
                      </a:pPr>
                      <a:r>
                        <a:rPr lang="en-US" sz="1600" b="0" i="0" u="none" strike="noStrike" cap="none" dirty="0">
                          <a:solidFill>
                            <a:schemeClr val="tx1"/>
                          </a:solidFill>
                          <a:latin typeface="Century Gothic"/>
                          <a:sym typeface="Century Gothic"/>
                        </a:rPr>
                        <a:t>PROBABLE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STD-007-CPP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STD-002-CPP</a:t>
                      </a:r>
                    </a:p>
                    <a:p>
                      <a:pPr algn="ctr">
                        <a:lnSpc>
                          <a:spcPct val="200000"/>
                        </a:lnSpc>
                      </a:pPr>
                      <a:r>
                        <a:rPr lang="en-US" sz="1400" b="0" i="0" u="none" strike="noStrike" cap="none" dirty="0">
                          <a:solidFill>
                            <a:schemeClr val="tx1"/>
                          </a:solidFill>
                          <a:latin typeface="Century Gothic"/>
                          <a:sym typeface="Century Gothic"/>
                        </a:rPr>
                        <a:t>STD-008-CPP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57624065"/>
                  </a:ext>
                </a:extLst>
              </a:tr>
              <a:tr h="401082">
                <a:tc>
                  <a:txBody>
                    <a:bodyPr/>
                    <a:lstStyle/>
                    <a:p>
                      <a:pPr algn="ctr">
                        <a:lnSpc>
                          <a:spcPct val="200000"/>
                        </a:lnSpc>
                      </a:pPr>
                      <a:r>
                        <a:rPr lang="en-US" sz="1600" b="0" i="0" u="none" strike="noStrike" cap="none" dirty="0">
                          <a:solidFill>
                            <a:schemeClr val="tx1"/>
                          </a:solidFill>
                          <a:latin typeface="Century Gothic"/>
                          <a:sym typeface="Century Gothic"/>
                        </a:rPr>
                        <a:t>UNLIKELY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STD-006-CPP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STD-001-CPP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STD-003-CPP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999554605"/>
                  </a:ext>
                </a:extLst>
              </a:tr>
            </a:tbl>
          </a:graphicData>
        </a:graphic>
      </p:graphicFrame>
      <p:sp>
        <p:nvSpPr>
          <p:cNvPr id="6" name="TextBox 5">
            <a:extLst>
              <a:ext uri="{FF2B5EF4-FFF2-40B4-BE49-F238E27FC236}">
                <a16:creationId xmlns:a16="http://schemas.microsoft.com/office/drawing/2014/main" id="{FD2EA155-539E-EF76-910C-293620D0F7AD}"/>
              </a:ext>
            </a:extLst>
          </p:cNvPr>
          <p:cNvSpPr txBox="1"/>
          <p:nvPr/>
        </p:nvSpPr>
        <p:spPr>
          <a:xfrm>
            <a:off x="525101" y="2057401"/>
            <a:ext cx="3213980" cy="1600438"/>
          </a:xfrm>
          <a:prstGeom prst="rect">
            <a:avLst/>
          </a:prstGeom>
          <a:noFill/>
        </p:spPr>
        <p:txBody>
          <a:bodyPr wrap="square" rtlCol="0">
            <a:spAutoFit/>
          </a:bodyPr>
          <a:lstStyle/>
          <a:p>
            <a:r>
              <a:rPr lang="en-US" dirty="0">
                <a:solidFill>
                  <a:schemeClr val="bg1"/>
                </a:solidFill>
                <a:latin typeface="Century Gothic" panose="020B0502020202020204" pitchFamily="34" charset="0"/>
              </a:rPr>
              <a:t>Secure coding standards come with certain levels of vulnerability to measure the impact of that certain standard. </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example shown is a chart that prioritizes those levels.</a:t>
            </a:r>
          </a:p>
        </p:txBody>
      </p:sp>
      <p:pic>
        <p:nvPicPr>
          <p:cNvPr id="8" name="Audio 7">
            <a:hlinkClick r:id="" action="ppaction://media"/>
            <a:extLst>
              <a:ext uri="{FF2B5EF4-FFF2-40B4-BE49-F238E27FC236}">
                <a16:creationId xmlns:a16="http://schemas.microsoft.com/office/drawing/2014/main" id="{F5E96780-D1F9-1529-6CBE-F838871B82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0" t="-245890" r="-245890" b="-24589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177">
        <p159:morph option="byObject"/>
      </p:transition>
    </mc:Choice>
    <mc:Fallback>
      <p:transition spd="slow" advTm="301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2229051" y="1164842"/>
            <a:ext cx="5229970" cy="485029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800"/>
              </a:spcAft>
              <a:buClr>
                <a:schemeClr val="lt1"/>
              </a:buClr>
              <a:buSzPts val="2200"/>
              <a:buNone/>
            </a:pPr>
            <a:r>
              <a:rPr lang="en-US" sz="1600" dirty="0"/>
              <a:t>1. Validate Input Data</a:t>
            </a:r>
          </a:p>
          <a:p>
            <a:pPr marL="685800" lvl="1" indent="-228600">
              <a:spcBef>
                <a:spcPts val="0"/>
              </a:spcBef>
              <a:spcAft>
                <a:spcPts val="800"/>
              </a:spcAft>
              <a:buSzPts val="2200"/>
            </a:pPr>
            <a:r>
              <a:rPr lang="en-US" sz="1200" dirty="0"/>
              <a:t>STD-001-CPP</a:t>
            </a:r>
          </a:p>
          <a:p>
            <a:pPr marL="685800" lvl="1" indent="-228600">
              <a:spcBef>
                <a:spcPts val="0"/>
              </a:spcBef>
              <a:spcAft>
                <a:spcPts val="800"/>
              </a:spcAft>
              <a:buSzPts val="2200"/>
            </a:pPr>
            <a:r>
              <a:rPr lang="en-US" sz="1200" dirty="0"/>
              <a:t>STD-002-CPP</a:t>
            </a:r>
          </a:p>
          <a:p>
            <a:pPr marL="685800" lvl="1" indent="-228600">
              <a:spcBef>
                <a:spcPts val="0"/>
              </a:spcBef>
              <a:spcAft>
                <a:spcPts val="800"/>
              </a:spcAft>
              <a:buSzPts val="2200"/>
            </a:pPr>
            <a:r>
              <a:rPr lang="en-US" sz="1200" dirty="0"/>
              <a:t>STD-004-CPP</a:t>
            </a:r>
          </a:p>
          <a:p>
            <a:pPr marL="685800" lvl="1" indent="-228600">
              <a:spcBef>
                <a:spcPts val="0"/>
              </a:spcBef>
              <a:spcAft>
                <a:spcPts val="800"/>
              </a:spcAft>
              <a:buSzPts val="2200"/>
            </a:pPr>
            <a:r>
              <a:rPr lang="en-US" sz="1200" dirty="0"/>
              <a:t>STD-008-CPP</a:t>
            </a:r>
          </a:p>
          <a:p>
            <a:pPr marL="685800" lvl="1" indent="-228600">
              <a:spcBef>
                <a:spcPts val="0"/>
              </a:spcBef>
              <a:spcAft>
                <a:spcPts val="800"/>
              </a:spcAft>
              <a:buSzPts val="2200"/>
            </a:pPr>
            <a:r>
              <a:rPr lang="en-US" sz="1200" dirty="0"/>
              <a:t>STD-009-CPP</a:t>
            </a:r>
          </a:p>
          <a:p>
            <a:pPr marL="685800" lvl="1" indent="-228600">
              <a:spcBef>
                <a:spcPts val="0"/>
              </a:spcBef>
              <a:spcAft>
                <a:spcPts val="800"/>
              </a:spcAft>
              <a:buSzPts val="2200"/>
            </a:pPr>
            <a:r>
              <a:rPr lang="en-US" sz="1200" dirty="0"/>
              <a:t>STD-010-CPP</a:t>
            </a:r>
          </a:p>
          <a:p>
            <a:pPr marL="0" lvl="0" indent="0" algn="l" rtl="0">
              <a:lnSpc>
                <a:spcPct val="90000"/>
              </a:lnSpc>
              <a:spcBef>
                <a:spcPts val="0"/>
              </a:spcBef>
              <a:spcAft>
                <a:spcPts val="800"/>
              </a:spcAft>
              <a:buClr>
                <a:schemeClr val="lt1"/>
              </a:buClr>
              <a:buSzPts val="2200"/>
              <a:buNone/>
            </a:pPr>
            <a:r>
              <a:rPr lang="en-US" sz="1600" dirty="0"/>
              <a:t>2. Heed Compiler Warnings</a:t>
            </a:r>
          </a:p>
          <a:p>
            <a:pPr marL="685800" lvl="1" indent="-228600">
              <a:spcBef>
                <a:spcPts val="0"/>
              </a:spcBef>
              <a:spcAft>
                <a:spcPts val="800"/>
              </a:spcAft>
              <a:buSzPts val="2200"/>
            </a:pPr>
            <a:r>
              <a:rPr lang="en-US" sz="1200" dirty="0"/>
              <a:t>STD-007-CPP</a:t>
            </a:r>
          </a:p>
          <a:p>
            <a:pPr marL="0" indent="0">
              <a:spcBef>
                <a:spcPts val="0"/>
              </a:spcBef>
              <a:spcAft>
                <a:spcPts val="800"/>
              </a:spcAft>
              <a:buSzPts val="2200"/>
              <a:buNone/>
            </a:pPr>
            <a:r>
              <a:rPr lang="en-US" sz="1600" dirty="0"/>
              <a:t>3. Architect and Design for Security Policies</a:t>
            </a:r>
            <a:endParaRPr lang="en-US" sz="1400" dirty="0"/>
          </a:p>
          <a:p>
            <a:pPr marL="0" indent="0">
              <a:spcBef>
                <a:spcPts val="0"/>
              </a:spcBef>
              <a:spcAft>
                <a:spcPts val="800"/>
              </a:spcAft>
              <a:buSzPts val="2200"/>
              <a:buNone/>
            </a:pPr>
            <a:r>
              <a:rPr lang="en-US" sz="1600" dirty="0"/>
              <a:t>4. Keep It Simple</a:t>
            </a:r>
          </a:p>
          <a:p>
            <a:pPr marL="685800" lvl="1" indent="-228600">
              <a:spcBef>
                <a:spcPts val="0"/>
              </a:spcBef>
              <a:spcAft>
                <a:spcPts val="800"/>
              </a:spcAft>
              <a:buSzPts val="2200"/>
            </a:pPr>
            <a:r>
              <a:rPr lang="en-US" sz="1400" dirty="0"/>
              <a:t>STD-002-CPP</a:t>
            </a:r>
          </a:p>
          <a:p>
            <a:pPr marL="685800" lvl="1" indent="-228600">
              <a:spcBef>
                <a:spcPts val="0"/>
              </a:spcBef>
              <a:spcAft>
                <a:spcPts val="800"/>
              </a:spcAft>
              <a:buSzPts val="2200"/>
            </a:pPr>
            <a:r>
              <a:rPr lang="en-US" sz="1400" dirty="0"/>
              <a:t>STD-003-CPP</a:t>
            </a:r>
          </a:p>
          <a:p>
            <a:pPr marL="685800" lvl="1" indent="-228600">
              <a:spcBef>
                <a:spcPts val="0"/>
              </a:spcBef>
              <a:spcAft>
                <a:spcPts val="800"/>
              </a:spcAft>
              <a:buSzPts val="2200"/>
            </a:pPr>
            <a:r>
              <a:rPr lang="en-US" sz="1400" dirty="0"/>
              <a:t>STD-004-CPP</a:t>
            </a:r>
          </a:p>
          <a:p>
            <a:pPr marL="685800" lvl="1" indent="-228600">
              <a:spcBef>
                <a:spcPts val="0"/>
              </a:spcBef>
              <a:spcAft>
                <a:spcPts val="800"/>
              </a:spcAft>
              <a:buSzPts val="2200"/>
            </a:pPr>
            <a:r>
              <a:rPr lang="en-US" sz="1400" dirty="0"/>
              <a:t>STD-005-CPP</a:t>
            </a:r>
          </a:p>
          <a:p>
            <a:pPr marL="685800" lvl="1" indent="-228600">
              <a:spcBef>
                <a:spcPts val="0"/>
              </a:spcBef>
              <a:spcAft>
                <a:spcPts val="800"/>
              </a:spcAft>
              <a:buSzPts val="2200"/>
            </a:pPr>
            <a:r>
              <a:rPr lang="en-US" sz="1400" dirty="0"/>
              <a:t>STD-010-CPP</a:t>
            </a:r>
          </a:p>
          <a:p>
            <a:pPr marL="0" indent="0">
              <a:spcBef>
                <a:spcPts val="0"/>
              </a:spcBef>
              <a:spcAft>
                <a:spcPts val="800"/>
              </a:spcAft>
              <a:buSzPts val="2200"/>
              <a:buNone/>
            </a:pPr>
            <a:r>
              <a:rPr lang="en-US" sz="1600" dirty="0"/>
              <a:t>5. Default Deny</a:t>
            </a:r>
          </a:p>
          <a:p>
            <a:pPr marL="685800" lvl="1" indent="-228600">
              <a:spcBef>
                <a:spcPts val="0"/>
              </a:spcBef>
              <a:spcAft>
                <a:spcPts val="800"/>
              </a:spcAft>
              <a:buSzPts val="2200"/>
            </a:pPr>
            <a:r>
              <a:rPr lang="en-US" sz="1400" dirty="0"/>
              <a:t>STD-006-CPP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68;p5">
            <a:extLst>
              <a:ext uri="{FF2B5EF4-FFF2-40B4-BE49-F238E27FC236}">
                <a16:creationId xmlns:a16="http://schemas.microsoft.com/office/drawing/2014/main" id="{1C2B2C3C-BCE7-D2F9-9834-F0BC6D0EDC22}"/>
              </a:ext>
            </a:extLst>
          </p:cNvPr>
          <p:cNvSpPr txBox="1">
            <a:spLocks/>
          </p:cNvSpPr>
          <p:nvPr/>
        </p:nvSpPr>
        <p:spPr>
          <a:xfrm>
            <a:off x="6634700" y="2100438"/>
            <a:ext cx="4601155" cy="40241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spcAft>
                <a:spcPts val="800"/>
              </a:spcAft>
              <a:buSzPts val="2200"/>
              <a:buNone/>
            </a:pPr>
            <a:r>
              <a:rPr lang="en-US" sz="1600" dirty="0"/>
              <a:t>6. Adhere to the Principle of Least Privilege</a:t>
            </a:r>
            <a:endParaRPr lang="en-US" sz="1400" dirty="0"/>
          </a:p>
          <a:p>
            <a:pPr marL="0" indent="0">
              <a:spcBef>
                <a:spcPts val="0"/>
              </a:spcBef>
              <a:spcAft>
                <a:spcPts val="800"/>
              </a:spcAft>
              <a:buSzPts val="2200"/>
              <a:buNone/>
            </a:pPr>
            <a:r>
              <a:rPr lang="en-US" sz="1600" dirty="0"/>
              <a:t>7. Sanitize Data Sent to Other Systems</a:t>
            </a:r>
          </a:p>
          <a:p>
            <a:pPr marL="685800" lvl="1" indent="-228600">
              <a:spcBef>
                <a:spcPts val="0"/>
              </a:spcBef>
              <a:spcAft>
                <a:spcPts val="800"/>
              </a:spcAft>
              <a:buSzPts val="2200"/>
            </a:pPr>
            <a:r>
              <a:rPr lang="en-US" sz="1400" dirty="0"/>
              <a:t>STD-004-CPP</a:t>
            </a:r>
          </a:p>
          <a:p>
            <a:pPr marL="0" indent="0">
              <a:spcBef>
                <a:spcPts val="0"/>
              </a:spcBef>
              <a:spcAft>
                <a:spcPts val="800"/>
              </a:spcAft>
              <a:buSzPts val="2200"/>
              <a:buNone/>
            </a:pPr>
            <a:r>
              <a:rPr lang="en-US" sz="1600" dirty="0"/>
              <a:t>8. Practice Defense in Depth</a:t>
            </a:r>
          </a:p>
          <a:p>
            <a:pPr marL="0" indent="0">
              <a:spcBef>
                <a:spcPts val="0"/>
              </a:spcBef>
              <a:spcAft>
                <a:spcPts val="800"/>
              </a:spcAft>
              <a:buSzPts val="2200"/>
              <a:buNone/>
            </a:pPr>
            <a:r>
              <a:rPr lang="en-US" sz="1600" dirty="0"/>
              <a:t>9. Use Effective Quality Assurance Techniques</a:t>
            </a:r>
          </a:p>
          <a:p>
            <a:pPr marL="685800" lvl="1" indent="-228600">
              <a:spcBef>
                <a:spcPts val="0"/>
              </a:spcBef>
              <a:spcAft>
                <a:spcPts val="800"/>
              </a:spcAft>
              <a:buSzPts val="2200"/>
            </a:pPr>
            <a:r>
              <a:rPr lang="en-US" sz="1400" dirty="0"/>
              <a:t>STD-003-CPP</a:t>
            </a:r>
          </a:p>
          <a:p>
            <a:pPr marL="0" indent="0">
              <a:spcBef>
                <a:spcPts val="0"/>
              </a:spcBef>
              <a:spcAft>
                <a:spcPts val="800"/>
              </a:spcAft>
              <a:buSzPts val="2200"/>
              <a:buNone/>
            </a:pPr>
            <a:r>
              <a:rPr lang="en-US" sz="1600" dirty="0"/>
              <a:t>10. Adopt a Secure Coding Standard</a:t>
            </a:r>
          </a:p>
          <a:p>
            <a:pPr marL="685800" lvl="1" indent="-228600">
              <a:spcBef>
                <a:spcPts val="0"/>
              </a:spcBef>
              <a:spcAft>
                <a:spcPts val="800"/>
              </a:spcAft>
              <a:buSzPts val="2200"/>
            </a:pPr>
            <a:r>
              <a:rPr lang="en-US" sz="1400" dirty="0"/>
              <a:t>STD-006-CPP</a:t>
            </a:r>
          </a:p>
        </p:txBody>
      </p:sp>
      <p:sp>
        <p:nvSpPr>
          <p:cNvPr id="6" name="TextBox 5">
            <a:extLst>
              <a:ext uri="{FF2B5EF4-FFF2-40B4-BE49-F238E27FC236}">
                <a16:creationId xmlns:a16="http://schemas.microsoft.com/office/drawing/2014/main" id="{69874587-47EB-550D-7572-59FC4ABE6043}"/>
              </a:ext>
            </a:extLst>
          </p:cNvPr>
          <p:cNvSpPr txBox="1"/>
          <p:nvPr/>
        </p:nvSpPr>
        <p:spPr>
          <a:xfrm>
            <a:off x="689811" y="5919537"/>
            <a:ext cx="9697243" cy="954107"/>
          </a:xfrm>
          <a:prstGeom prst="rect">
            <a:avLst/>
          </a:prstGeom>
          <a:noFill/>
        </p:spPr>
        <p:txBody>
          <a:bodyPr wrap="square" rtlCol="0">
            <a:spAutoFit/>
          </a:bodyPr>
          <a:lstStyle/>
          <a:p>
            <a:r>
              <a:rPr lang="en-US" dirty="0">
                <a:solidFill>
                  <a:schemeClr val="bg1"/>
                </a:solidFill>
                <a:effectLst/>
              </a:rPr>
              <a:t>“Top 10 Secure Coding Practices.” </a:t>
            </a:r>
            <a:r>
              <a:rPr lang="en-US" i="1" dirty="0">
                <a:solidFill>
                  <a:schemeClr val="bg1"/>
                </a:solidFill>
                <a:effectLst/>
              </a:rPr>
              <a:t>Top 10 Secure Coding Practices - CERT Secure Coding - Confluence</a:t>
            </a:r>
            <a:r>
              <a:rPr lang="en-US" dirty="0">
                <a:solidFill>
                  <a:schemeClr val="bg1"/>
                </a:solidFill>
                <a:effectLst/>
              </a:rPr>
              <a:t>, wiki.sei.cmu.edu/confluence/display/</a:t>
            </a:r>
            <a:r>
              <a:rPr lang="en-US" dirty="0" err="1">
                <a:solidFill>
                  <a:schemeClr val="bg1"/>
                </a:solidFill>
                <a:effectLst/>
              </a:rPr>
              <a:t>seccode</a:t>
            </a:r>
            <a:r>
              <a:rPr lang="en-US" dirty="0">
                <a:solidFill>
                  <a:schemeClr val="bg1"/>
                </a:solidFill>
                <a:effectLst/>
              </a:rPr>
              <a:t>/Top+10+Secure+Coding+Practices?focusedCommentId=88044413. Accessed 12 June 2023. </a:t>
            </a:r>
          </a:p>
          <a:p>
            <a:endParaRPr lang="en-US" dirty="0">
              <a:solidFill>
                <a:schemeClr val="bg1"/>
              </a:solidFill>
            </a:endParaRPr>
          </a:p>
        </p:txBody>
      </p:sp>
      <p:pic>
        <p:nvPicPr>
          <p:cNvPr id="9" name="Audio 8">
            <a:hlinkClick r:id="" action="ppaction://media"/>
            <a:extLst>
              <a:ext uri="{FF2B5EF4-FFF2-40B4-BE49-F238E27FC236}">
                <a16:creationId xmlns:a16="http://schemas.microsoft.com/office/drawing/2014/main" id="{524672E1-CE59-0A39-149B-BF0B0B63B97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1653">
        <p159:morph option="byObject"/>
      </p:transition>
    </mc:Choice>
    <mc:Fallback>
      <p:transition spd="slow" advTm="1416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8E7E8A17-5519-412B-4EED-A291CC7278C0}"/>
              </a:ext>
            </a:extLst>
          </p:cNvPr>
          <p:cNvSpPr txBox="1"/>
          <p:nvPr/>
        </p:nvSpPr>
        <p:spPr>
          <a:xfrm>
            <a:off x="1804946" y="2057401"/>
            <a:ext cx="8348870" cy="5632311"/>
          </a:xfrm>
          <a:prstGeom prst="rect">
            <a:avLst/>
          </a:prstGeom>
          <a:noFill/>
        </p:spPr>
        <p:txBody>
          <a:bodyPr wrap="square" rtlCol="0">
            <a:spAutoFit/>
          </a:bodyPr>
          <a:lstStyle/>
          <a:p>
            <a:pPr marL="342900" indent="-342900">
              <a:buClr>
                <a:schemeClr val="bg1"/>
              </a:buClr>
              <a:buFont typeface="+mj-lt"/>
              <a:buAutoNum type="arabicPeriod"/>
            </a:pPr>
            <a:r>
              <a:rPr lang="en-US" sz="1800" dirty="0">
                <a:solidFill>
                  <a:schemeClr val="bg1"/>
                </a:solidFill>
                <a:latin typeface="Century Gothic" panose="020B0502020202020204" pitchFamily="34" charset="0"/>
              </a:rPr>
              <a:t>Do not cast to an out-of-range enumeration value </a:t>
            </a:r>
          </a:p>
          <a:p>
            <a:pPr marL="342900" indent="-342900">
              <a:buClr>
                <a:schemeClr val="bg1"/>
              </a:buClr>
              <a:buFont typeface="+mj-lt"/>
              <a:buAutoNum type="arabicPeriod"/>
            </a:pPr>
            <a:r>
              <a:rPr lang="en-US" sz="1800" dirty="0">
                <a:solidFill>
                  <a:schemeClr val="bg1"/>
                </a:solidFill>
                <a:latin typeface="Century Gothic" panose="020B0502020202020204" pitchFamily="34" charset="0"/>
              </a:rPr>
              <a:t>Use valid references, pointers, and iterations to reference elements of a container</a:t>
            </a:r>
          </a:p>
          <a:p>
            <a:pPr marL="342900" indent="-342900">
              <a:buClr>
                <a:schemeClr val="bg1"/>
              </a:buClr>
              <a:buFont typeface="+mj-lt"/>
              <a:buAutoNum type="arabicPeriod"/>
            </a:pPr>
            <a:r>
              <a:rPr lang="en-US" sz="1800" dirty="0">
                <a:solidFill>
                  <a:schemeClr val="bg1"/>
                </a:solidFill>
                <a:latin typeface="Century Gothic" panose="020B0502020202020204" pitchFamily="34" charset="0"/>
              </a:rPr>
              <a:t>Do not attempt to create a std::string from a null pointer</a:t>
            </a:r>
          </a:p>
          <a:p>
            <a:pPr marL="342900" indent="-342900">
              <a:buClr>
                <a:schemeClr val="bg1"/>
              </a:buClr>
              <a:buFont typeface="+mj-lt"/>
              <a:buAutoNum type="arabicPeriod"/>
            </a:pPr>
            <a:r>
              <a:rPr lang="en-US" sz="1800" dirty="0">
                <a:solidFill>
                  <a:schemeClr val="bg1"/>
                </a:solidFill>
                <a:latin typeface="Century Gothic" panose="020B0502020202020204" pitchFamily="34" charset="0"/>
              </a:rPr>
              <a:t>Do not store already-owned pointer value in an unrelated smart pointer</a:t>
            </a:r>
          </a:p>
          <a:p>
            <a:pPr marL="342900" indent="-342900">
              <a:buClr>
                <a:schemeClr val="bg1"/>
              </a:buClr>
              <a:buFont typeface="+mj-lt"/>
              <a:buAutoNum type="arabicPeriod"/>
            </a:pPr>
            <a:r>
              <a:rPr lang="en-US" sz="1800" dirty="0">
                <a:solidFill>
                  <a:schemeClr val="bg1"/>
                </a:solidFill>
                <a:latin typeface="Century Gothic" panose="020B0502020202020204" pitchFamily="34" charset="0"/>
              </a:rPr>
              <a:t>Properly deallocate dynamically allocated resources</a:t>
            </a:r>
          </a:p>
          <a:p>
            <a:pPr marL="342900" indent="-342900">
              <a:buClr>
                <a:schemeClr val="bg1"/>
              </a:buClr>
              <a:buFont typeface="+mj-lt"/>
              <a:buAutoNum type="arabicPeriod"/>
            </a:pPr>
            <a:r>
              <a:rPr lang="en-US" sz="1800" dirty="0">
                <a:solidFill>
                  <a:schemeClr val="bg1"/>
                </a:solidFill>
                <a:latin typeface="Century Gothic" panose="020B0502020202020204" pitchFamily="34" charset="0"/>
              </a:rPr>
              <a:t>Use a static assertion to test the value of a constant expression</a:t>
            </a:r>
          </a:p>
          <a:p>
            <a:pPr marL="342900" indent="-342900">
              <a:buClr>
                <a:schemeClr val="bg1"/>
              </a:buClr>
              <a:buFont typeface="+mj-lt"/>
              <a:buAutoNum type="arabicPeriod"/>
            </a:pPr>
            <a:r>
              <a:rPr lang="en-US" sz="1800" dirty="0">
                <a:solidFill>
                  <a:schemeClr val="bg1"/>
                </a:solidFill>
                <a:latin typeface="Century Gothic" panose="020B0502020202020204" pitchFamily="34" charset="0"/>
              </a:rPr>
              <a:t>Handle all exceptions thrown before the main() begins executing</a:t>
            </a:r>
          </a:p>
          <a:p>
            <a:pPr marL="342900" indent="-342900">
              <a:buClr>
                <a:schemeClr val="bg1"/>
              </a:buClr>
              <a:buFont typeface="+mj-lt"/>
              <a:buAutoNum type="arabicPeriod"/>
            </a:pPr>
            <a:r>
              <a:rPr lang="en-US" sz="1800" dirty="0">
                <a:solidFill>
                  <a:schemeClr val="bg1"/>
                </a:solidFill>
                <a:latin typeface="Century Gothic" panose="020B0502020202020204" pitchFamily="34" charset="0"/>
              </a:rPr>
              <a:t>Do not alternatively input and output from a file stream without an intervening positioning call</a:t>
            </a:r>
          </a:p>
          <a:p>
            <a:pPr marL="342900" indent="-342900">
              <a:buClr>
                <a:schemeClr val="bg1"/>
              </a:buClr>
              <a:buFont typeface="+mj-lt"/>
              <a:buAutoNum type="arabicPeriod"/>
            </a:pPr>
            <a:r>
              <a:rPr lang="en-US" sz="1800" dirty="0">
                <a:solidFill>
                  <a:schemeClr val="bg1"/>
                </a:solidFill>
                <a:latin typeface="Century Gothic" panose="020B0502020202020204" pitchFamily="34" charset="0"/>
              </a:rPr>
              <a:t>Do not invoke virtual functions from constructors or destructors</a:t>
            </a:r>
          </a:p>
          <a:p>
            <a:pPr>
              <a:buClr>
                <a:schemeClr val="bg1"/>
              </a:buClr>
            </a:pPr>
            <a:r>
              <a:rPr lang="en-US" sz="1800" dirty="0">
                <a:solidFill>
                  <a:schemeClr val="bg1"/>
                </a:solidFill>
                <a:latin typeface="Century Gothic" panose="020B0502020202020204" pitchFamily="34" charset="0"/>
              </a:rPr>
              <a:t>10. Value returning functions must return a value from all exit paths</a:t>
            </a:r>
          </a:p>
          <a:p>
            <a:pPr marL="342900" indent="-342900">
              <a:buAutoNum type="arabicPeriod"/>
            </a:pPr>
            <a:endParaRPr lang="en-US" sz="1800" dirty="0">
              <a:solidFill>
                <a:schemeClr val="bg1"/>
              </a:solidFill>
              <a:latin typeface="Century Gothic" panose="020B0502020202020204" pitchFamily="34" charset="0"/>
            </a:endParaRPr>
          </a:p>
          <a:p>
            <a:endParaRPr lang="en-US" sz="1800" dirty="0">
              <a:solidFill>
                <a:schemeClr val="bg1"/>
              </a:solidFill>
              <a:latin typeface="Century Gothic" panose="020B0502020202020204" pitchFamily="34" charset="0"/>
            </a:endParaRPr>
          </a:p>
          <a:p>
            <a:endParaRPr lang="en-US" sz="1800" dirty="0">
              <a:solidFill>
                <a:schemeClr val="bg1"/>
              </a:solidFill>
              <a:latin typeface="Century Gothic" panose="020B0502020202020204" pitchFamily="34" charset="0"/>
            </a:endParaRPr>
          </a:p>
          <a:p>
            <a:endParaRPr lang="en-US" sz="1800" dirty="0">
              <a:solidFill>
                <a:schemeClr val="bg1"/>
              </a:solidFill>
              <a:latin typeface="Century Gothic" panose="020B0502020202020204" pitchFamily="34" charset="0"/>
            </a:endParaRPr>
          </a:p>
          <a:p>
            <a:endParaRPr lang="en-US" sz="1800" dirty="0">
              <a:solidFill>
                <a:schemeClr val="bg1"/>
              </a:solidFill>
              <a:latin typeface="Century Gothic" panose="020B0502020202020204" pitchFamily="34" charset="0"/>
            </a:endParaRPr>
          </a:p>
          <a:p>
            <a:endParaRPr lang="en-US" sz="1800" dirty="0">
              <a:solidFill>
                <a:schemeClr val="bg1"/>
              </a:solidFill>
              <a:latin typeface="Century Gothic" panose="020B0502020202020204" pitchFamily="34" charset="0"/>
            </a:endParaRPr>
          </a:p>
          <a:p>
            <a:endParaRPr lang="en-US" sz="1800" dirty="0">
              <a:solidFill>
                <a:schemeClr val="bg1"/>
              </a:solidFill>
              <a:latin typeface="Century Gothic" panose="020B0502020202020204" pitchFamily="34" charset="0"/>
            </a:endParaRPr>
          </a:p>
        </p:txBody>
      </p:sp>
      <p:pic>
        <p:nvPicPr>
          <p:cNvPr id="7" name="Audio 6">
            <a:hlinkClick r:id="" action="ppaction://media"/>
            <a:extLst>
              <a:ext uri="{FF2B5EF4-FFF2-40B4-BE49-F238E27FC236}">
                <a16:creationId xmlns:a16="http://schemas.microsoft.com/office/drawing/2014/main" id="{C83CC845-98F5-8F4C-8C25-274B4B4CA9B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2985">
        <p159:morph option="byObject"/>
      </p:transition>
    </mc:Choice>
    <mc:Fallback>
      <p:transition spd="slow" advTm="729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 CONTINUED..</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7E2F2443-ACDD-9CA1-5F13-BD5C257B667A}"/>
              </a:ext>
            </a:extLst>
          </p:cNvPr>
          <p:cNvGraphicFramePr>
            <a:graphicFrameLocks noGrp="1"/>
          </p:cNvGraphicFramePr>
          <p:nvPr/>
        </p:nvGraphicFramePr>
        <p:xfrm>
          <a:off x="1125521" y="2057401"/>
          <a:ext cx="9940957" cy="4391475"/>
        </p:xfrm>
        <a:graphic>
          <a:graphicData uri="http://schemas.openxmlformats.org/drawingml/2006/table">
            <a:tbl>
              <a:tblPr firstRow="1" firstCol="1" bandRow="1">
                <a:tableStyleId>{802198C4-3087-4945-87E3-76CBB3509B7E}</a:tableStyleId>
              </a:tblPr>
              <a:tblGrid>
                <a:gridCol w="1911294">
                  <a:extLst>
                    <a:ext uri="{9D8B030D-6E8A-4147-A177-3AD203B41FA5}">
                      <a16:colId xmlns:a16="http://schemas.microsoft.com/office/drawing/2014/main" val="3907047772"/>
                    </a:ext>
                  </a:extLst>
                </a:gridCol>
                <a:gridCol w="1275126">
                  <a:extLst>
                    <a:ext uri="{9D8B030D-6E8A-4147-A177-3AD203B41FA5}">
                      <a16:colId xmlns:a16="http://schemas.microsoft.com/office/drawing/2014/main" val="199050478"/>
                    </a:ext>
                  </a:extLst>
                </a:gridCol>
                <a:gridCol w="1560353">
                  <a:extLst>
                    <a:ext uri="{9D8B030D-6E8A-4147-A177-3AD203B41FA5}">
                      <a16:colId xmlns:a16="http://schemas.microsoft.com/office/drawing/2014/main" val="3335512588"/>
                    </a:ext>
                  </a:extLst>
                </a:gridCol>
                <a:gridCol w="2718033">
                  <a:extLst>
                    <a:ext uri="{9D8B030D-6E8A-4147-A177-3AD203B41FA5}">
                      <a16:colId xmlns:a16="http://schemas.microsoft.com/office/drawing/2014/main" val="639847878"/>
                    </a:ext>
                  </a:extLst>
                </a:gridCol>
                <a:gridCol w="1671284">
                  <a:extLst>
                    <a:ext uri="{9D8B030D-6E8A-4147-A177-3AD203B41FA5}">
                      <a16:colId xmlns:a16="http://schemas.microsoft.com/office/drawing/2014/main" val="958702285"/>
                    </a:ext>
                  </a:extLst>
                </a:gridCol>
                <a:gridCol w="804867">
                  <a:extLst>
                    <a:ext uri="{9D8B030D-6E8A-4147-A177-3AD203B41FA5}">
                      <a16:colId xmlns:a16="http://schemas.microsoft.com/office/drawing/2014/main" val="1330852858"/>
                    </a:ext>
                  </a:extLst>
                </a:gridCol>
              </a:tblGrid>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Rule</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Severity</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Likelihood</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Remediation Cost</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Priority</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Level</a:t>
                      </a:r>
                    </a:p>
                  </a:txBody>
                  <a:tcPr marL="68580" marR="68580" marT="0" marB="0"/>
                </a:tc>
                <a:extLst>
                  <a:ext uri="{0D108BD9-81ED-4DB2-BD59-A6C34878D82A}">
                    <a16:rowId xmlns:a16="http://schemas.microsoft.com/office/drawing/2014/main" val="233664992"/>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STD-010-CPP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 (18)</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1</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1139341569"/>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STD-009-CPP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Medium</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 (18)</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1</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1852391093"/>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STD-005-CPP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Likely</a:t>
                      </a: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 (18)</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1</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79042479"/>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STD-004-CPP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Likely</a:t>
                      </a: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 (18)</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1</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1347393965"/>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STD-008-CPP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Probable</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 (6)</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2</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865938758"/>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STD-002-CPP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Probable</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 (6)</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2</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2347619625"/>
                  </a:ext>
                </a:extLst>
              </a:tr>
              <a:tr h="320041">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STD-007-CPP</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Low</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Probable</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Medium</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Low (4)</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3</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2034420596"/>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STD-003-CPP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Unlikely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Medium (6)</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2</a:t>
                      </a:r>
                    </a:p>
                  </a:txBody>
                  <a:tcPr marL="68580" marR="68580" marT="0" marB="0"/>
                </a:tc>
                <a:extLst>
                  <a:ext uri="{0D108BD9-81ED-4DB2-BD59-A6C34878D82A}">
                    <a16:rowId xmlns:a16="http://schemas.microsoft.com/office/drawing/2014/main" val="2105803304"/>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STD-001-CPP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Medium</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Unlikely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Medium</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Low (4)</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3</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2793449676"/>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STD-006-CLG</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Low</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Unlikely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Low (1)</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3</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3558643225"/>
                  </a:ext>
                </a:extLst>
              </a:tr>
            </a:tbl>
          </a:graphicData>
        </a:graphic>
      </p:graphicFrame>
      <p:pic>
        <p:nvPicPr>
          <p:cNvPr id="4" name="Audio 3">
            <a:hlinkClick r:id="" action="ppaction://media"/>
            <a:extLst>
              <a:ext uri="{FF2B5EF4-FFF2-40B4-BE49-F238E27FC236}">
                <a16:creationId xmlns:a16="http://schemas.microsoft.com/office/drawing/2014/main" id="{1588D068-E40C-834A-98F5-D96D46DEEA1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83075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431">
        <p159:morph option="byObject"/>
      </p:transition>
    </mc:Choice>
    <mc:Fallback>
      <p:transition spd="slow" advTm="274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1820849"/>
            <a:ext cx="10820400" cy="4428875"/>
          </a:xfrm>
          <a:prstGeom prst="rect">
            <a:avLst/>
          </a:prstGeom>
          <a:noFill/>
          <a:ln>
            <a:noFill/>
          </a:ln>
        </p:spPr>
        <p:txBody>
          <a:bodyPr spcFirstLastPara="1" wrap="square" lIns="91425" tIns="45700" rIns="91425" bIns="45700" anchor="t" anchorCtr="0">
            <a:normAutofit fontScale="70000" lnSpcReduction="20000"/>
          </a:bodyPr>
          <a:lstStyle/>
          <a:p>
            <a:pPr marL="285750" indent="-285750">
              <a:lnSpc>
                <a:spcPct val="120000"/>
              </a:lnSpc>
              <a:buSzPts val="1600"/>
            </a:pPr>
            <a:r>
              <a:rPr lang="en-US" sz="2400" u="sng" dirty="0"/>
              <a:t>Encryption In Rest  </a:t>
            </a:r>
            <a:r>
              <a:rPr lang="en-US" sz="2400" dirty="0"/>
              <a:t>- Designed to prevent the attacker from accessing the unencrypted data by ensuring the data is encrypted on the disk. If attackers obtain hard drive with the encrypted data, it will be protected due to the attackers not having the encryption key.</a:t>
            </a:r>
          </a:p>
          <a:p>
            <a:pPr marL="742950" lvl="1" indent="-285750">
              <a:lnSpc>
                <a:spcPct val="120000"/>
              </a:lnSpc>
              <a:buSzPts val="1600"/>
            </a:pPr>
            <a:r>
              <a:rPr lang="en-US" dirty="0"/>
              <a:t>Includes: Phones, Cloud Assets, Computer, Hard Drives, etc.</a:t>
            </a:r>
          </a:p>
          <a:p>
            <a:pPr marL="742950" lvl="1" indent="-285750">
              <a:buSzPts val="1600"/>
            </a:pPr>
            <a:endParaRPr lang="en-US" dirty="0"/>
          </a:p>
          <a:p>
            <a:pPr marL="285750" indent="-285750">
              <a:lnSpc>
                <a:spcPct val="120000"/>
              </a:lnSpc>
              <a:buSzPts val="1600"/>
            </a:pPr>
            <a:r>
              <a:rPr lang="en-US" sz="2400" u="sng" dirty="0"/>
              <a:t>Encryption At Flight </a:t>
            </a:r>
            <a:r>
              <a:rPr lang="en-US" sz="2400" dirty="0"/>
              <a:t>– Process of encrypting data while the data is being transmitted. On applications, the data is unencrypted at rest but encrypted during transmission.</a:t>
            </a:r>
          </a:p>
          <a:p>
            <a:pPr marL="742950" lvl="1" indent="-285750">
              <a:lnSpc>
                <a:spcPct val="120000"/>
              </a:lnSpc>
              <a:buSzPts val="1600"/>
            </a:pPr>
            <a:r>
              <a:rPr lang="en-US" dirty="0"/>
              <a:t>Includes: Devices that are in a network or are actively moving being transferred outside of the network.</a:t>
            </a:r>
          </a:p>
          <a:p>
            <a:pPr marL="742950" lvl="1" indent="-285750">
              <a:buSzPts val="1600"/>
            </a:pPr>
            <a:endParaRPr lang="en-US" dirty="0"/>
          </a:p>
          <a:p>
            <a:pPr marL="285750" indent="-285750">
              <a:lnSpc>
                <a:spcPct val="120000"/>
              </a:lnSpc>
              <a:buSzPts val="1600"/>
            </a:pPr>
            <a:r>
              <a:rPr lang="en-US" sz="2400" u="sng" dirty="0"/>
              <a:t>Encryption In Use </a:t>
            </a:r>
            <a:r>
              <a:rPr lang="en-US" sz="2400" dirty="0"/>
              <a:t>– Compromising data in use enables access to encrypted data that is at rest and data in motion. Users with access to RAM, random access memory, can parse that memory to locate the encryption key for data at rest which would allow them to decrypt the encrypted data if the encryption key is obtained.</a:t>
            </a:r>
          </a:p>
          <a:p>
            <a:pPr marL="742950" lvl="1" indent="-285750">
              <a:lnSpc>
                <a:spcPct val="120000"/>
              </a:lnSpc>
              <a:buSzPts val="1600"/>
            </a:pPr>
            <a:r>
              <a:rPr lang="en-US" dirty="0"/>
              <a:t>Securing and checking protection is done before is it used.</a:t>
            </a: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31CD805-AF22-C68B-D52D-47DADB5C87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7257">
        <p159:morph option="byObject"/>
      </p:transition>
    </mc:Choice>
    <mc:Fallback>
      <p:transition spd="slow" advTm="872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069502"/>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u="sng" dirty="0"/>
              <a:t>Authentication</a:t>
            </a:r>
            <a:r>
              <a:rPr lang="en-US" sz="2400" dirty="0"/>
              <a:t> – Authentication refers to the user being confirmed as someone who has access to the system. This includes user login and password information. </a:t>
            </a:r>
          </a:p>
          <a:p>
            <a:pPr marL="228600" lvl="0" indent="-228600" algn="l" rtl="0">
              <a:lnSpc>
                <a:spcPct val="90000"/>
              </a:lnSpc>
              <a:spcBef>
                <a:spcPts val="0"/>
              </a:spcBef>
              <a:spcAft>
                <a:spcPts val="0"/>
              </a:spcAft>
              <a:buClr>
                <a:schemeClr val="lt1"/>
              </a:buClr>
              <a:buSzPts val="2400"/>
              <a:buChar char="•"/>
            </a:pPr>
            <a:endParaRPr lang="en-US" sz="2200" dirty="0"/>
          </a:p>
          <a:p>
            <a:pPr marL="228600" indent="-228600">
              <a:spcBef>
                <a:spcPts val="0"/>
              </a:spcBef>
              <a:buSzPts val="2400"/>
            </a:pPr>
            <a:r>
              <a:rPr lang="en-US" sz="2400" u="sng" dirty="0"/>
              <a:t>Authorization</a:t>
            </a:r>
            <a:r>
              <a:rPr lang="en-US" sz="2400" dirty="0"/>
              <a:t> – Authorization refers to the level of access that a user has within the system. This includes if the user can create, read, delete or modify files within the database. </a:t>
            </a:r>
          </a:p>
          <a:p>
            <a:pPr marL="228600" indent="-228600">
              <a:spcBef>
                <a:spcPts val="0"/>
              </a:spcBef>
              <a:buSzPts val="2400"/>
            </a:pPr>
            <a:endParaRPr lang="en-US" sz="2200" dirty="0"/>
          </a:p>
          <a:p>
            <a:pPr marL="228600" indent="-228600">
              <a:spcBef>
                <a:spcPts val="0"/>
              </a:spcBef>
              <a:buSzPts val="2400"/>
            </a:pPr>
            <a:r>
              <a:rPr lang="en-US" sz="2400" u="sng" dirty="0"/>
              <a:t>Accounting</a:t>
            </a:r>
            <a:r>
              <a:rPr lang="en-US" sz="2400" dirty="0"/>
              <a:t> – Accounting refers to the process of keeping track of the activity of a user while they are interacting with the system. It shows accessed resources, timestamps, or any information that was transferred.</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464B8D76-C384-1DFC-F0D7-349F886C7F84}"/>
              </a:ext>
            </a:extLst>
          </p:cNvPr>
          <p:cNvSpPr txBox="1"/>
          <p:nvPr/>
        </p:nvSpPr>
        <p:spPr>
          <a:xfrm>
            <a:off x="545432" y="6208295"/>
            <a:ext cx="9897979" cy="523220"/>
          </a:xfrm>
          <a:prstGeom prst="rect">
            <a:avLst/>
          </a:prstGeom>
          <a:noFill/>
        </p:spPr>
        <p:txBody>
          <a:bodyPr wrap="square" rtlCol="0">
            <a:spAutoFit/>
          </a:bodyPr>
          <a:lstStyle/>
          <a:p>
            <a:pPr indent="-457200">
              <a:spcBef>
                <a:spcPts val="0"/>
              </a:spcBef>
              <a:buSzPts val="2200"/>
              <a:buFont typeface="+mj-lt"/>
              <a:buAutoNum type="arabicPeriod"/>
            </a:pPr>
            <a:r>
              <a:rPr lang="en-US" dirty="0" err="1">
                <a:solidFill>
                  <a:schemeClr val="bg1"/>
                </a:solidFill>
                <a:effectLst/>
              </a:rPr>
              <a:t>Mylonas</a:t>
            </a:r>
            <a:r>
              <a:rPr lang="en-US" dirty="0">
                <a:solidFill>
                  <a:schemeClr val="bg1"/>
                </a:solidFill>
                <a:effectLst/>
              </a:rPr>
              <a:t>, Leo. “What Is AAA Security? An Introduction to Authentication, </a:t>
            </a:r>
            <a:r>
              <a:rPr lang="en-US" dirty="0" err="1">
                <a:solidFill>
                  <a:schemeClr val="bg1"/>
                </a:solidFill>
                <a:effectLst/>
              </a:rPr>
              <a:t>Authorisation</a:t>
            </a:r>
            <a:r>
              <a:rPr lang="en-US" dirty="0">
                <a:solidFill>
                  <a:schemeClr val="bg1"/>
                </a:solidFill>
                <a:effectLst/>
              </a:rPr>
              <a:t> and Accounting.” </a:t>
            </a:r>
            <a:r>
              <a:rPr lang="en-US" i="1" dirty="0" err="1">
                <a:solidFill>
                  <a:schemeClr val="bg1"/>
                </a:solidFill>
                <a:effectLst/>
              </a:rPr>
              <a:t>Codebots</a:t>
            </a:r>
            <a:r>
              <a:rPr lang="en-US" dirty="0">
                <a:solidFill>
                  <a:schemeClr val="bg1"/>
                </a:solidFill>
                <a:effectLst/>
              </a:rPr>
              <a:t>, 27 Nov. 2018, codebots.com/application-security/aaa-security-an-introduction-to-authentication-authorisation-accounting. </a:t>
            </a:r>
          </a:p>
        </p:txBody>
      </p:sp>
      <p:pic>
        <p:nvPicPr>
          <p:cNvPr id="4" name="Audio 3">
            <a:hlinkClick r:id="" action="ppaction://media"/>
            <a:extLst>
              <a:ext uri="{FF2B5EF4-FFF2-40B4-BE49-F238E27FC236}">
                <a16:creationId xmlns:a16="http://schemas.microsoft.com/office/drawing/2014/main" id="{BE021146-4381-54C9-88A8-F1831DFC0A9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8582">
        <p159:morph option="byObject"/>
      </p:transition>
    </mc:Choice>
    <mc:Fallback>
      <p:transition spd="slow" advTm="485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78180" y="1908314"/>
            <a:ext cx="443484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unit testing practices come early and should be done often to ensure the code is secure and functional. Unit testing is done all throughout the development process. </a:t>
            </a:r>
          </a:p>
          <a:p>
            <a:pPr marL="0" lvl="0" indent="0" algn="l" rtl="0">
              <a:lnSpc>
                <a:spcPct val="90000"/>
              </a:lnSpc>
              <a:spcBef>
                <a:spcPts val="1000"/>
              </a:spcBef>
              <a:spcAft>
                <a:spcPts val="0"/>
              </a:spcAft>
              <a:buSzPts val="1800"/>
              <a:buNone/>
            </a:pPr>
            <a:r>
              <a:rPr lang="en-US" dirty="0"/>
              <a:t>The example on the image shows the tests done, such as </a:t>
            </a:r>
            <a:r>
              <a:rPr lang="en-US" dirty="0" err="1"/>
              <a:t>CheckMax</a:t>
            </a:r>
            <a:r>
              <a:rPr lang="en-US" dirty="0"/>
              <a:t> that checks the number of characters within the user input string to prevent buffer overflow.</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Picture 10" descr="A screenshot of a computer&#10;&#10;Description automatically generated">
            <a:extLst>
              <a:ext uri="{FF2B5EF4-FFF2-40B4-BE49-F238E27FC236}">
                <a16:creationId xmlns:a16="http://schemas.microsoft.com/office/drawing/2014/main" id="{41D6531F-9CA1-A038-81A6-548558BB1547}"/>
              </a:ext>
            </a:extLst>
          </p:cNvPr>
          <p:cNvPicPr>
            <a:picLocks noChangeAspect="1"/>
          </p:cNvPicPr>
          <p:nvPr/>
        </p:nvPicPr>
        <p:blipFill>
          <a:blip r:embed="rId7"/>
          <a:stretch>
            <a:fillRect/>
          </a:stretch>
        </p:blipFill>
        <p:spPr>
          <a:xfrm>
            <a:off x="6391147" y="2194560"/>
            <a:ext cx="4692927" cy="4024200"/>
          </a:xfrm>
          <a:prstGeom prst="rect">
            <a:avLst/>
          </a:prstGeom>
        </p:spPr>
      </p:pic>
      <p:sp>
        <p:nvSpPr>
          <p:cNvPr id="12" name="TextBox 11">
            <a:extLst>
              <a:ext uri="{FF2B5EF4-FFF2-40B4-BE49-F238E27FC236}">
                <a16:creationId xmlns:a16="http://schemas.microsoft.com/office/drawing/2014/main" id="{385C4737-743C-CCFE-81AC-3031004E3FFC}"/>
              </a:ext>
            </a:extLst>
          </p:cNvPr>
          <p:cNvSpPr txBox="1"/>
          <p:nvPr/>
        </p:nvSpPr>
        <p:spPr>
          <a:xfrm>
            <a:off x="465221" y="6218760"/>
            <a:ext cx="5197642" cy="523220"/>
          </a:xfrm>
          <a:prstGeom prst="rect">
            <a:avLst/>
          </a:prstGeom>
          <a:noFill/>
        </p:spPr>
        <p:txBody>
          <a:bodyPr wrap="square" rtlCol="0">
            <a:spAutoFit/>
          </a:bodyPr>
          <a:lstStyle/>
          <a:p>
            <a:r>
              <a:rPr lang="en-US" i="1" dirty="0" err="1">
                <a:solidFill>
                  <a:schemeClr val="bg1"/>
                </a:solidFill>
                <a:effectLst/>
              </a:rPr>
              <a:t>Cppcheck</a:t>
            </a:r>
            <a:r>
              <a:rPr lang="en-US" dirty="0">
                <a:solidFill>
                  <a:schemeClr val="bg1"/>
                </a:solidFill>
                <a:effectLst/>
              </a:rPr>
              <a:t>, cppcheck.sourceforge.io/. Accessed 12 June 2023. </a:t>
            </a:r>
          </a:p>
          <a:p>
            <a:endParaRPr lang="en-US" dirty="0">
              <a:solidFill>
                <a:schemeClr val="bg1"/>
              </a:solidFill>
            </a:endParaRPr>
          </a:p>
        </p:txBody>
      </p:sp>
      <p:pic>
        <p:nvPicPr>
          <p:cNvPr id="14" name="Audio 13">
            <a:hlinkClick r:id="" action="ppaction://media"/>
            <a:extLst>
              <a:ext uri="{FF2B5EF4-FFF2-40B4-BE49-F238E27FC236}">
                <a16:creationId xmlns:a16="http://schemas.microsoft.com/office/drawing/2014/main" id="{AA0CE48C-8F11-8C00-5D35-19ABB975D68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5166">
        <p159:morph option="byObject"/>
      </p:transition>
    </mc:Choice>
    <mc:Fallback>
      <p:transition spd="slow" advTm="351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1130</TotalTime>
  <Words>1198</Words>
  <Application>Microsoft Office PowerPoint</Application>
  <PresentationFormat>Widescreen</PresentationFormat>
  <Paragraphs>185</Paragraphs>
  <Slides>15</Slides>
  <Notes>15</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Century Gothic</vt:lpstr>
      <vt:lpstr>Vapor Trail</vt:lpstr>
      <vt:lpstr>Green Pace</vt:lpstr>
      <vt:lpstr>OVERVIEW: DEFENSE IN DEPTH</vt:lpstr>
      <vt:lpstr>THREATS MATRIX</vt:lpstr>
      <vt:lpstr>10 PRINCIPLES</vt:lpstr>
      <vt:lpstr>CODING STANDARDS</vt:lpstr>
      <vt:lpstr>CODING STANDARDS CONTINUED..</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Anthony Vigil</cp:lastModifiedBy>
  <cp:revision>11</cp:revision>
  <dcterms:created xsi:type="dcterms:W3CDTF">2020-08-19T17:59:24Z</dcterms:created>
  <dcterms:modified xsi:type="dcterms:W3CDTF">2023-06-13T12:17:25Z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